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546" r:id="rId2"/>
    <p:sldId id="540" r:id="rId3"/>
  </p:sldIdLst>
  <p:sldSz cx="10693400" cy="7561263"/>
  <p:notesSz cx="6797675" cy="9926638"/>
  <p:defaultTextStyle>
    <a:defPPr>
      <a:defRPr lang="ru-RU"/>
    </a:defPPr>
    <a:lvl1pPr algn="l" defTabSz="10414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520700" indent="-63500" algn="l" defTabSz="10414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1041400" indent="-127000" algn="l" defTabSz="10414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563688" indent="-192088" algn="l" defTabSz="10414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2084388" indent="-255588" algn="l" defTabSz="10414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  <a:srgbClr val="BD130F"/>
    <a:srgbClr val="EF3631"/>
    <a:srgbClr val="FF6565"/>
    <a:srgbClr val="4FFF9F"/>
    <a:srgbClr val="69FFAD"/>
    <a:srgbClr val="BAE6E8"/>
    <a:srgbClr val="6AA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75" autoAdjust="0"/>
    <p:restoredTop sz="93838" autoAdjust="0"/>
  </p:normalViewPr>
  <p:slideViewPr>
    <p:cSldViewPr>
      <p:cViewPr>
        <p:scale>
          <a:sx n="85" d="100"/>
          <a:sy n="85" d="100"/>
        </p:scale>
        <p:origin x="-480" y="72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</p:guideLst>
    </p:cSldViewPr>
  </p:slideViewPr>
  <p:outlineViewPr>
    <p:cViewPr>
      <p:scale>
        <a:sx n="33" d="100"/>
        <a:sy n="33" d="100"/>
      </p:scale>
      <p:origin x="0" y="132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1932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857"/>
          </a:xfrm>
          <a:prstGeom prst="rect">
            <a:avLst/>
          </a:prstGeom>
        </p:spPr>
        <p:txBody>
          <a:bodyPr vert="horz" lIns="91933" tIns="45967" rIns="91933" bIns="45967" rtlCol="0"/>
          <a:lstStyle>
            <a:lvl1pPr algn="l" defTabSz="1037579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857"/>
          </a:xfrm>
          <a:prstGeom prst="rect">
            <a:avLst/>
          </a:prstGeom>
        </p:spPr>
        <p:txBody>
          <a:bodyPr vert="horz" lIns="91933" tIns="45967" rIns="91933" bIns="45967" rtlCol="0"/>
          <a:lstStyle>
            <a:lvl1pPr algn="r" defTabSz="1037579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D0E0B70-C28F-468D-9381-6DD1E18BB0BE}" type="datetimeFigureOut">
              <a:rPr lang="ru-RU"/>
              <a:pPr>
                <a:defRPr/>
              </a:pPr>
              <a:t>30.05.2018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5175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33" tIns="45967" rIns="91933" bIns="45967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599"/>
            <a:ext cx="5438140" cy="4467462"/>
          </a:xfrm>
          <a:prstGeom prst="rect">
            <a:avLst/>
          </a:prstGeom>
        </p:spPr>
        <p:txBody>
          <a:bodyPr vert="horz" lIns="91933" tIns="45967" rIns="91933" bIns="45967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197"/>
            <a:ext cx="2945659" cy="495857"/>
          </a:xfrm>
          <a:prstGeom prst="rect">
            <a:avLst/>
          </a:prstGeom>
        </p:spPr>
        <p:txBody>
          <a:bodyPr vert="horz" lIns="91933" tIns="45967" rIns="91933" bIns="45967" rtlCol="0" anchor="b"/>
          <a:lstStyle>
            <a:lvl1pPr algn="l" defTabSz="1037579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9197"/>
            <a:ext cx="2945659" cy="495857"/>
          </a:xfrm>
          <a:prstGeom prst="rect">
            <a:avLst/>
          </a:prstGeom>
        </p:spPr>
        <p:txBody>
          <a:bodyPr vert="horz" lIns="91933" tIns="45967" rIns="91933" bIns="45967" rtlCol="0" anchor="b"/>
          <a:lstStyle>
            <a:lvl1pPr algn="r" defTabSz="1037579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089D5CA-DB43-4CD4-9D98-DF081B1085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3623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41400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700" algn="l" defTabSz="1041400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1400" algn="l" defTabSz="1041400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688" algn="l" defTabSz="1041400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4388" algn="l" defTabSz="1041400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6719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064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9408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0751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7892" name="Номер слайда 3"/>
          <p:cNvSpPr txBox="1">
            <a:spLocks noGrp="1"/>
          </p:cNvSpPr>
          <p:nvPr/>
        </p:nvSpPr>
        <p:spPr bwMode="auto">
          <a:xfrm>
            <a:off x="3850443" y="9429197"/>
            <a:ext cx="2945659" cy="495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33" tIns="45967" rIns="91933" bIns="45967" anchor="b"/>
          <a:lstStyle/>
          <a:p>
            <a:pPr algn="r"/>
            <a:fld id="{207271BE-C9DC-4CBC-9E66-E7A870C2DA90}" type="slidenum">
              <a:rPr lang="ru-RU" sz="1200">
                <a:solidFill>
                  <a:srgbClr val="000000"/>
                </a:solidFill>
                <a:latin typeface="Calibri" pitchFamily="34" charset="0"/>
              </a:rPr>
              <a:pPr algn="r"/>
              <a:t>2</a:t>
            </a:fld>
            <a:endParaRPr lang="ru-RU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10691812" cy="755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3708625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344" indent="0">
              <a:buNone/>
              <a:defRPr sz="3200"/>
            </a:lvl2pPr>
            <a:lvl3pPr marL="1042688" indent="0">
              <a:buNone/>
              <a:defRPr sz="2700"/>
            </a:lvl3pPr>
            <a:lvl4pPr marL="1564032" indent="0">
              <a:buNone/>
              <a:defRPr sz="2300"/>
            </a:lvl4pPr>
            <a:lvl5pPr marL="2085376" indent="0">
              <a:buNone/>
              <a:defRPr sz="2300"/>
            </a:lvl5pPr>
            <a:lvl6pPr marL="2606719" indent="0">
              <a:buNone/>
              <a:defRPr sz="2300"/>
            </a:lvl6pPr>
            <a:lvl7pPr marL="3128064" indent="0">
              <a:buNone/>
              <a:defRPr sz="2300"/>
            </a:lvl7pPr>
            <a:lvl8pPr marL="3649408" indent="0">
              <a:buNone/>
              <a:defRPr sz="2300"/>
            </a:lvl8pPr>
            <a:lvl9pPr marL="4170751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DAAFE-5B43-42B6-A556-55CD85FA3A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E24A2-1AE9-43DC-91CA-ACE9BB002C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AD428-30D0-4E4D-8DBF-DF5BA899FE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9"/>
          <p:cNvSpPr txBox="1"/>
          <p:nvPr userDrawn="1"/>
        </p:nvSpPr>
        <p:spPr>
          <a:xfrm>
            <a:off x="6931025" y="5653088"/>
            <a:ext cx="1079500" cy="415925"/>
          </a:xfrm>
          <a:prstGeom prst="rect">
            <a:avLst/>
          </a:prstGeom>
          <a:noFill/>
        </p:spPr>
        <p:txBody>
          <a:bodyPr lIns="91408" tIns="45704" rIns="91408" bIns="45704"/>
          <a:lstStyle/>
          <a:p>
            <a:pPr defTabSz="1042688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0235" indent="3175">
              <a:defRPr>
                <a:latin typeface="+mj-lt"/>
              </a:defRPr>
            </a:lvl2pPr>
            <a:lvl3pPr marL="628428" indent="-260258">
              <a:tabLst/>
              <a:defRPr>
                <a:latin typeface="+mj-lt"/>
              </a:defRPr>
            </a:lvl3pPr>
            <a:lvl4pPr marL="0" indent="360235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962026" y="552454"/>
            <a:ext cx="858043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en-US" noProof="0" dirty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C695F-2F26-49EF-9BE0-C8897B9280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691813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3410" indent="0">
              <a:defRPr>
                <a:latin typeface="+mj-lt"/>
              </a:defRPr>
            </a:lvl2pPr>
            <a:lvl3pPr marL="628428" indent="-260258">
              <a:defRPr>
                <a:latin typeface="+mj-lt"/>
              </a:defRPr>
            </a:lvl3pPr>
            <a:lvl4pPr marL="0" indent="360235">
              <a:defRPr>
                <a:latin typeface="+mj-lt"/>
              </a:defRPr>
            </a:lvl4pPr>
            <a:lvl5pPr marL="1434593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61197" y="552454"/>
            <a:ext cx="858126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en-US" noProof="0" dirty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31730-009A-4014-A87E-021300CD2E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691813" cy="755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8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8" y="3781425"/>
            <a:ext cx="8561139" cy="3314700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6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0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3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7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07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2658B-6276-43C1-B411-9600B41771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60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49CC0-864E-418B-926B-83F4E533D7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7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7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3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3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A911C-9897-4F6D-910D-386A8A7A5B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3B970-6CB7-4925-89D1-4F31D73886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578975" y="6475413"/>
            <a:ext cx="663575" cy="719137"/>
          </a:xfrm>
        </p:spPr>
        <p:txBody>
          <a:bodyPr/>
          <a:lstStyle>
            <a:lvl1pPr algn="ctr">
              <a:defRPr sz="2700" i="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BC2B79F2-D523-4867-AFC1-5FD5CA1F8D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FE7F1-C7CF-4D1F-897A-DE2DE4A978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954088" y="539750"/>
            <a:ext cx="858837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954088" y="1763713"/>
            <a:ext cx="8588375" cy="533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69" tIns="52135" rIns="104269" bIns="521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l" defTabSz="1042688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ctr" defTabSz="1042688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1150"/>
            <a:ext cx="725488" cy="696913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 defTabSz="1042688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 sz="27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262793BF-90A0-4477-AE2A-9A17A8D627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0" r:id="rId6"/>
    <p:sldLayoutId id="2147483666" r:id="rId7"/>
    <p:sldLayoutId id="2147483667" r:id="rId8"/>
    <p:sldLayoutId id="2147483659" r:id="rId9"/>
    <p:sldLayoutId id="2147483658" r:id="rId10"/>
    <p:sldLayoutId id="2147483657" r:id="rId11"/>
    <p:sldLayoutId id="2147483656" r:id="rId12"/>
  </p:sldLayoutIdLst>
  <p:hf hdr="0" ftr="0" dt="0"/>
  <p:txStyles>
    <p:titleStyle>
      <a:lvl1pPr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2pPr>
      <a:lvl3pPr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3pPr>
      <a:lvl4pPr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4pPr>
      <a:lvl5pPr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5pPr>
      <a:lvl6pPr marL="4572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6pPr>
      <a:lvl7pPr marL="9144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7pPr>
      <a:lvl8pPr marL="13716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8pPr>
      <a:lvl9pPr marL="18288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9pPr>
    </p:titleStyle>
    <p:bodyStyle>
      <a:lvl1pPr marL="361950" algn="l" defTabSz="1041400" rtl="0" fontAlgn="base">
        <a:spcBef>
          <a:spcPct val="20000"/>
        </a:spcBef>
        <a:spcAft>
          <a:spcPct val="0"/>
        </a:spcAft>
        <a:buFont typeface="+mj-lt"/>
        <a:defRPr sz="3700" kern="1200">
          <a:solidFill>
            <a:srgbClr val="005AA9"/>
          </a:solidFill>
          <a:latin typeface="+mj-lt"/>
          <a:ea typeface="+mn-ea"/>
          <a:cs typeface="+mn-cs"/>
        </a:defRPr>
      </a:lvl1pPr>
      <a:lvl2pPr marL="361950" algn="l" defTabSz="1041400" rtl="0" fontAlgn="base">
        <a:spcBef>
          <a:spcPct val="20000"/>
        </a:spcBef>
        <a:spcAft>
          <a:spcPct val="0"/>
        </a:spcAft>
        <a:buFont typeface="Arial" charset="0"/>
        <a:defRPr sz="2400" kern="1200">
          <a:solidFill>
            <a:srgbClr val="504F53"/>
          </a:solidFill>
          <a:latin typeface="+mj-lt"/>
          <a:ea typeface="+mn-ea"/>
          <a:cs typeface="+mn-cs"/>
        </a:defRPr>
      </a:lvl2pPr>
      <a:lvl3pPr marL="711200" indent="-258763" algn="l" defTabSz="10414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504F53"/>
          </a:solidFill>
          <a:latin typeface="+mj-lt"/>
          <a:ea typeface="+mn-ea"/>
          <a:cs typeface="+mn-cs"/>
        </a:defRPr>
      </a:lvl3pPr>
      <a:lvl4pPr indent="358775" algn="just" defTabSz="1041400" rtl="0" fontAlgn="base">
        <a:lnSpc>
          <a:spcPts val="1800"/>
        </a:lnSpc>
        <a:spcBef>
          <a:spcPts val="400"/>
        </a:spcBef>
        <a:spcAft>
          <a:spcPct val="0"/>
        </a:spcAft>
        <a:buFont typeface="Arial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433513" algn="l" defTabSz="1041400" rtl="0" fontAlgn="base">
        <a:lnSpc>
          <a:spcPts val="1800"/>
        </a:lnSpc>
        <a:spcBef>
          <a:spcPts val="400"/>
        </a:spcBef>
        <a:spcAft>
          <a:spcPct val="0"/>
        </a:spcAft>
        <a:buFont typeface="Arial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867392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735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080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424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4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8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032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376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719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06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40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751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5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950366"/>
              </p:ext>
            </p:extLst>
          </p:nvPr>
        </p:nvGraphicFramePr>
        <p:xfrm>
          <a:off x="810197" y="1298575"/>
          <a:ext cx="8928992" cy="5609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6469"/>
                <a:gridCol w="1368308"/>
                <a:gridCol w="1974718"/>
                <a:gridCol w="1974718"/>
                <a:gridCol w="1667627"/>
                <a:gridCol w="1477152"/>
              </a:tblGrid>
              <a:tr h="21690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</a:rPr>
                        <a:t>Ставки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9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</a:rPr>
                        <a:t>5%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</a:rPr>
                        <a:t>10%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4268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u="none" strike="noStrike" dirty="0" smtClean="0">
                          <a:effectLst/>
                        </a:rPr>
                        <a:t>15% </a:t>
                      </a:r>
                      <a:r>
                        <a:rPr lang="ru-RU" sz="900" u="none" strike="noStrike" dirty="0" smtClean="0">
                          <a:effectLst/>
                        </a:rPr>
                        <a:t>в соответствии с Главой 26.2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НК</a:t>
                      </a:r>
                      <a:r>
                        <a:rPr lang="ru-RU" sz="900" u="none" strike="noStrike" dirty="0" smtClean="0">
                          <a:effectLst/>
                        </a:rPr>
                        <a:t> РФ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2797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категория </a:t>
                      </a:r>
                      <a:r>
                        <a:rPr lang="ru-RU" sz="1100" b="1" u="none" strike="noStrike" dirty="0" err="1" smtClean="0">
                          <a:effectLst/>
                        </a:rPr>
                        <a:t>налогоплатель</a:t>
                      </a:r>
                      <a:r>
                        <a:rPr lang="ru-RU" sz="1100" b="1" u="none" strike="noStrike" dirty="0" smtClean="0">
                          <a:effectLst/>
                        </a:rPr>
                        <a:t>-</a:t>
                      </a:r>
                    </a:p>
                    <a:p>
                      <a:pPr algn="ctr" fontAlgn="ctr"/>
                      <a:r>
                        <a:rPr lang="ru-RU" sz="1100" b="1" u="none" strike="noStrike" dirty="0" err="1" smtClean="0">
                          <a:effectLst/>
                        </a:rPr>
                        <a:t>щиков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sng" strike="noStrike" dirty="0">
                          <a:effectLst/>
                        </a:rPr>
                        <a:t>Резиденты: </a:t>
                      </a:r>
                      <a:r>
                        <a:rPr lang="ru-RU" sz="1100" b="1" u="none" strike="noStrike" dirty="0">
                          <a:effectLst/>
                        </a:rPr>
                        <a:t>                   а) </a:t>
                      </a:r>
                      <a:r>
                        <a:rPr lang="ru-RU" sz="1100" u="none" strike="noStrike" dirty="0">
                          <a:effectLst/>
                        </a:rPr>
                        <a:t>государственных (муниципальных) бизнес-инкубаторов;                   </a:t>
                      </a:r>
                      <a:r>
                        <a:rPr lang="ru-RU" sz="1100" b="1" u="none" strike="noStrike" dirty="0">
                          <a:effectLst/>
                        </a:rPr>
                        <a:t>б) </a:t>
                      </a:r>
                      <a:r>
                        <a:rPr lang="ru-RU" sz="1100" u="none" strike="noStrike" dirty="0">
                          <a:effectLst/>
                        </a:rPr>
                        <a:t>индустриальных (промышленных) парков.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Организации и ИП, не являющиеся резидентами </a:t>
                      </a:r>
                      <a:r>
                        <a:rPr lang="ru-RU" sz="1100" u="none" strike="noStrike" dirty="0" err="1">
                          <a:effectLst/>
                        </a:rPr>
                        <a:t>гос</a:t>
                      </a:r>
                      <a:r>
                        <a:rPr lang="ru-RU" sz="1100" u="none" strike="noStrike" dirty="0">
                          <a:effectLst/>
                        </a:rPr>
                        <a:t>-х (</a:t>
                      </a:r>
                      <a:r>
                        <a:rPr lang="ru-RU" sz="1100" u="none" strike="noStrike" dirty="0" err="1">
                          <a:effectLst/>
                        </a:rPr>
                        <a:t>мун</a:t>
                      </a:r>
                      <a:r>
                        <a:rPr lang="ru-RU" sz="1100" u="none" strike="noStrike" dirty="0">
                          <a:effectLst/>
                        </a:rPr>
                        <a:t>-х) бизнес-инкубаторов, </a:t>
                      </a:r>
                      <a:r>
                        <a:rPr lang="ru-RU" sz="1100" u="none" strike="noStrike" dirty="0" err="1">
                          <a:effectLst/>
                        </a:rPr>
                        <a:t>индустр</a:t>
                      </a:r>
                      <a:r>
                        <a:rPr lang="ru-RU" sz="1100" u="none" strike="noStrike" dirty="0">
                          <a:effectLst/>
                        </a:rPr>
                        <a:t>-х (</a:t>
                      </a:r>
                      <a:r>
                        <a:rPr lang="ru-RU" sz="1100" u="none" strike="noStrike" dirty="0" err="1">
                          <a:effectLst/>
                        </a:rPr>
                        <a:t>пром</a:t>
                      </a:r>
                      <a:r>
                        <a:rPr lang="ru-RU" sz="1100" u="none" strike="noStrike" dirty="0">
                          <a:effectLst/>
                        </a:rPr>
                        <a:t>-х) парков                                                                                                          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Организации и ИП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Организации и ИП, не соответствующие условиям применения ставки 5%</a:t>
                      </a:r>
                      <a:r>
                        <a:rPr lang="ru-RU" sz="1100" u="none" strike="noStrike" dirty="0">
                          <a:effectLst/>
                        </a:rPr>
                        <a:t> </a:t>
                      </a:r>
                      <a:r>
                        <a:rPr lang="ru-RU" sz="1100" b="1" u="none" strike="noStrike" dirty="0">
                          <a:effectLst/>
                        </a:rPr>
                        <a:t>и применения видов </a:t>
                      </a:r>
                      <a:r>
                        <a:rPr lang="ru-RU" sz="1100" b="1" u="none" strike="noStrike" dirty="0" err="1">
                          <a:effectLst/>
                        </a:rPr>
                        <a:t>ОКВЭД</a:t>
                      </a:r>
                      <a:r>
                        <a:rPr lang="ru-RU" sz="1100" u="none" strike="noStrike" dirty="0">
                          <a:effectLst/>
                        </a:rPr>
                        <a:t>, указанных  </a:t>
                      </a:r>
                      <a:r>
                        <a:rPr lang="ru-RU" sz="1100" b="1" u="none" strike="noStrike" dirty="0">
                          <a:effectLst/>
                        </a:rPr>
                        <a:t>для</a:t>
                      </a:r>
                      <a:r>
                        <a:rPr lang="ru-RU" sz="1100" u="none" strike="noStrike" dirty="0">
                          <a:effectLst/>
                        </a:rPr>
                        <a:t> применения </a:t>
                      </a:r>
                      <a:r>
                        <a:rPr lang="ru-RU" sz="1100" b="1" u="none" strike="noStrike" dirty="0">
                          <a:effectLst/>
                        </a:rPr>
                        <a:t>ставки 5%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Организации и ИП, не относящихся к категориям налогоплательщиков по ставке 5% и 10</a:t>
                      </a:r>
                      <a:r>
                        <a:rPr lang="ru-RU" sz="1100" u="none" strike="noStrike" dirty="0" smtClean="0">
                          <a:effectLst/>
                        </a:rPr>
                        <a:t>%, в соответствии с </a:t>
                      </a:r>
                      <a:r>
                        <a:rPr lang="ru-RU" sz="1100" u="none" strike="noStrike" baseline="0" dirty="0" smtClean="0">
                          <a:effectLst/>
                        </a:rPr>
                        <a:t> 66-</a:t>
                      </a:r>
                      <a:r>
                        <a:rPr lang="ru-RU" sz="1100" u="none" strike="noStrike" baseline="0" dirty="0" err="1" smtClean="0">
                          <a:effectLst/>
                        </a:rPr>
                        <a:t>РЗ</a:t>
                      </a:r>
                      <a:r>
                        <a:rPr lang="ru-RU" sz="1100" u="none" strike="noStrike" baseline="0" dirty="0" smtClean="0">
                          <a:effectLst/>
                        </a:rPr>
                        <a:t>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7046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виды </a:t>
                      </a:r>
                      <a:r>
                        <a:rPr lang="ru-RU" sz="1100" b="1" u="none" strike="noStrike" dirty="0" err="1" smtClean="0">
                          <a:effectLst/>
                        </a:rPr>
                        <a:t>ОКВЭД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i="1" u="none" strike="noStrike" dirty="0">
                          <a:effectLst/>
                        </a:rPr>
                        <a:t>нет ограничений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sng" strike="noStrike" dirty="0" err="1">
                          <a:effectLst/>
                        </a:rPr>
                        <a:t>ОКВЭД</a:t>
                      </a:r>
                      <a:r>
                        <a:rPr lang="ru-RU" sz="1100" b="1" u="sng" strike="noStrike" dirty="0">
                          <a:effectLst/>
                        </a:rPr>
                        <a:t>:</a:t>
                      </a:r>
                      <a:r>
                        <a:rPr lang="ru-RU" sz="1100" b="1" u="none" strike="noStrike" dirty="0">
                          <a:effectLst/>
                        </a:rPr>
                        <a:t>                                      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1.Раздел</a:t>
                      </a:r>
                      <a:r>
                        <a:rPr lang="ru-RU" sz="1100" b="1" u="none" strike="noStrike" dirty="0">
                          <a:effectLst/>
                        </a:rPr>
                        <a:t> А </a:t>
                      </a:r>
                      <a:r>
                        <a:rPr lang="ru-RU" sz="1100" u="none" strike="noStrike" dirty="0">
                          <a:effectLst/>
                        </a:rPr>
                        <a:t>(классы 01-03);  </a:t>
                      </a:r>
                      <a:r>
                        <a:rPr lang="ru-RU" sz="1100" b="1" u="none" strike="noStrike" dirty="0" err="1">
                          <a:effectLst/>
                        </a:rPr>
                        <a:t>2.Раздел</a:t>
                      </a:r>
                      <a:r>
                        <a:rPr lang="ru-RU" sz="1100" b="1" u="none" strike="noStrike" dirty="0">
                          <a:effectLst/>
                        </a:rPr>
                        <a:t> С </a:t>
                      </a:r>
                      <a:r>
                        <a:rPr lang="ru-RU" sz="1100" u="none" strike="noStrike" dirty="0">
                          <a:effectLst/>
                        </a:rPr>
                        <a:t>(классы 10-33); </a:t>
                      </a:r>
                      <a:r>
                        <a:rPr lang="ru-RU" sz="1100" b="1" u="none" strike="noStrike" dirty="0" err="1">
                          <a:effectLst/>
                        </a:rPr>
                        <a:t>3.Раздел</a:t>
                      </a:r>
                      <a:r>
                        <a:rPr lang="ru-RU" sz="1100" b="1" u="none" strike="noStrike" dirty="0">
                          <a:effectLst/>
                        </a:rPr>
                        <a:t> Е </a:t>
                      </a:r>
                      <a:r>
                        <a:rPr lang="ru-RU" sz="1100" u="none" strike="noStrike" dirty="0">
                          <a:effectLst/>
                        </a:rPr>
                        <a:t>(классы </a:t>
                      </a:r>
                      <a:r>
                        <a:rPr lang="ru-RU" sz="1100" u="none" strike="noStrike" dirty="0" smtClean="0">
                          <a:effectLst/>
                        </a:rPr>
                        <a:t>36-39);         </a:t>
                      </a:r>
                      <a:r>
                        <a:rPr lang="ru-RU" sz="1100" b="1" u="none" strike="noStrike" dirty="0" smtClean="0">
                          <a:effectLst/>
                        </a:rPr>
                        <a:t>4.</a:t>
                      </a:r>
                      <a:r>
                        <a:rPr lang="ru-RU" sz="1100" u="none" strike="noStrike" dirty="0" smtClean="0">
                          <a:effectLst/>
                        </a:rPr>
                        <a:t> </a:t>
                      </a:r>
                      <a:r>
                        <a:rPr lang="ru-RU" sz="1100" b="1" u="none" strike="noStrike" dirty="0">
                          <a:effectLst/>
                        </a:rPr>
                        <a:t>Раздел J </a:t>
                      </a:r>
                      <a:r>
                        <a:rPr lang="ru-RU" sz="1100" u="none" strike="noStrike" dirty="0">
                          <a:effectLst/>
                        </a:rPr>
                        <a:t>(классы 58-60, 62, 63);                         </a:t>
                      </a:r>
                      <a:r>
                        <a:rPr lang="ru-RU" sz="1100" u="none" strike="noStrike" dirty="0" smtClean="0">
                          <a:effectLst/>
                        </a:rPr>
                        <a:t>       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5.Раздел</a:t>
                      </a:r>
                      <a:r>
                        <a:rPr lang="ru-RU" sz="1100" b="1" u="none" strike="noStrike" dirty="0">
                          <a:effectLst/>
                        </a:rPr>
                        <a:t> М </a:t>
                      </a:r>
                      <a:r>
                        <a:rPr lang="ru-RU" sz="1100" u="none" strike="noStrike" dirty="0">
                          <a:effectLst/>
                        </a:rPr>
                        <a:t>(классы 71, 72, 74);                  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6.Раздел</a:t>
                      </a:r>
                      <a:r>
                        <a:rPr lang="ru-RU" sz="1100" b="1" u="none" strike="noStrike" dirty="0">
                          <a:effectLst/>
                        </a:rPr>
                        <a:t> Р </a:t>
                      </a:r>
                      <a:r>
                        <a:rPr lang="ru-RU" sz="1100" u="none" strike="noStrike" dirty="0">
                          <a:effectLst/>
                        </a:rPr>
                        <a:t>(класс 85);   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7.Раздел</a:t>
                      </a:r>
                      <a:r>
                        <a:rPr lang="ru-RU" sz="1100" b="1" u="none" strike="noStrike" dirty="0">
                          <a:effectLst/>
                        </a:rPr>
                        <a:t> Q </a:t>
                      </a:r>
                      <a:r>
                        <a:rPr lang="ru-RU" sz="1100" u="none" strike="noStrike" dirty="0">
                          <a:effectLst/>
                        </a:rPr>
                        <a:t>(классы 86-88);                       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8.Раздел</a:t>
                      </a:r>
                      <a:r>
                        <a:rPr lang="ru-RU" sz="1100" b="1" u="none" strike="noStrike" dirty="0">
                          <a:effectLst/>
                        </a:rPr>
                        <a:t> R </a:t>
                      </a:r>
                      <a:r>
                        <a:rPr lang="ru-RU" sz="1100" u="none" strike="noStrike" dirty="0">
                          <a:effectLst/>
                        </a:rPr>
                        <a:t>(классы 90, 90, 93);                     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9.Раздел</a:t>
                      </a:r>
                      <a:r>
                        <a:rPr lang="ru-RU" sz="1100" b="1" u="none" strike="noStrike" dirty="0">
                          <a:effectLst/>
                        </a:rPr>
                        <a:t> S </a:t>
                      </a:r>
                      <a:r>
                        <a:rPr lang="ru-RU" sz="1100" u="none" strike="noStrike" dirty="0">
                          <a:effectLst/>
                        </a:rPr>
                        <a:t>(классы 94, 95)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sng" strike="noStrike" dirty="0" err="1">
                          <a:effectLst/>
                        </a:rPr>
                        <a:t>ОКВЭД</a:t>
                      </a:r>
                      <a:r>
                        <a:rPr lang="ru-RU" sz="1100" b="1" u="sng" strike="noStrike" dirty="0">
                          <a:effectLst/>
                        </a:rPr>
                        <a:t>:</a:t>
                      </a:r>
                      <a:r>
                        <a:rPr lang="ru-RU" sz="1100" b="1" u="none" strike="noStrike" dirty="0">
                          <a:effectLst/>
                        </a:rPr>
                        <a:t>                                      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1.Раздел</a:t>
                      </a:r>
                      <a:r>
                        <a:rPr lang="ru-RU" sz="1100" b="1" u="none" strike="noStrike" dirty="0">
                          <a:effectLst/>
                        </a:rPr>
                        <a:t> А </a:t>
                      </a:r>
                      <a:r>
                        <a:rPr lang="ru-RU" sz="1100" u="none" strike="noStrike" dirty="0">
                          <a:effectLst/>
                        </a:rPr>
                        <a:t>(классы 01-03);  </a:t>
                      </a:r>
                      <a:r>
                        <a:rPr lang="ru-RU" sz="1100" b="1" u="none" strike="noStrike" dirty="0" err="1">
                          <a:effectLst/>
                        </a:rPr>
                        <a:t>2.Раздел</a:t>
                      </a:r>
                      <a:r>
                        <a:rPr lang="ru-RU" sz="1100" b="1" u="none" strike="noStrike" dirty="0">
                          <a:effectLst/>
                        </a:rPr>
                        <a:t> С </a:t>
                      </a:r>
                      <a:r>
                        <a:rPr lang="ru-RU" sz="1100" u="none" strike="noStrike" dirty="0">
                          <a:effectLst/>
                        </a:rPr>
                        <a:t>(классы 10-33); </a:t>
                      </a:r>
                      <a:r>
                        <a:rPr lang="ru-RU" sz="1100" b="1" u="none" strike="noStrike" dirty="0" err="1">
                          <a:effectLst/>
                        </a:rPr>
                        <a:t>3.Раздел</a:t>
                      </a:r>
                      <a:r>
                        <a:rPr lang="ru-RU" sz="1100" b="1" u="none" strike="noStrike" dirty="0">
                          <a:effectLst/>
                        </a:rPr>
                        <a:t> Е </a:t>
                      </a:r>
                      <a:r>
                        <a:rPr lang="ru-RU" sz="1100" u="none" strike="noStrike" dirty="0">
                          <a:effectLst/>
                        </a:rPr>
                        <a:t>(классы 36-39);       </a:t>
                      </a:r>
                      <a:r>
                        <a:rPr lang="ru-RU" sz="1100" u="none" strike="noStrike" dirty="0" smtClean="0">
                          <a:effectLst/>
                        </a:rPr>
                        <a:t>  </a:t>
                      </a:r>
                      <a:r>
                        <a:rPr lang="ru-RU" sz="1100" b="1" u="none" strike="noStrike" dirty="0">
                          <a:effectLst/>
                        </a:rPr>
                        <a:t>4. Раздел J </a:t>
                      </a:r>
                      <a:r>
                        <a:rPr lang="ru-RU" sz="1100" u="none" strike="noStrike" dirty="0">
                          <a:effectLst/>
                        </a:rPr>
                        <a:t>(классы 58-60, 62, 63);                                  </a:t>
                      </a:r>
                      <a:r>
                        <a:rPr lang="ru-RU" sz="1100" u="none" strike="noStrike" dirty="0" smtClean="0">
                          <a:effectLst/>
                        </a:rPr>
                        <a:t>     </a:t>
                      </a:r>
                      <a:r>
                        <a:rPr lang="ru-RU" sz="1100" b="1" u="none" strike="noStrike" dirty="0" err="1">
                          <a:effectLst/>
                        </a:rPr>
                        <a:t>5.Раздел</a:t>
                      </a:r>
                      <a:r>
                        <a:rPr lang="ru-RU" sz="1100" b="1" u="none" strike="noStrike" dirty="0">
                          <a:effectLst/>
                        </a:rPr>
                        <a:t> М </a:t>
                      </a:r>
                      <a:r>
                        <a:rPr lang="ru-RU" sz="1100" u="none" strike="noStrike" dirty="0">
                          <a:effectLst/>
                        </a:rPr>
                        <a:t>(классы 71, 72, 74);                  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6.Раздел</a:t>
                      </a:r>
                      <a:r>
                        <a:rPr lang="ru-RU" sz="1100" b="1" u="none" strike="noStrike" dirty="0">
                          <a:effectLst/>
                        </a:rPr>
                        <a:t> Р </a:t>
                      </a:r>
                      <a:r>
                        <a:rPr lang="ru-RU" sz="1100" u="none" strike="noStrike" dirty="0">
                          <a:effectLst/>
                        </a:rPr>
                        <a:t>(класс 85);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7.Раздел</a:t>
                      </a:r>
                      <a:r>
                        <a:rPr lang="ru-RU" sz="1100" b="1" u="none" strike="noStrike" dirty="0">
                          <a:effectLst/>
                        </a:rPr>
                        <a:t> Q </a:t>
                      </a:r>
                      <a:r>
                        <a:rPr lang="ru-RU" sz="1100" u="none" strike="noStrike" dirty="0">
                          <a:effectLst/>
                        </a:rPr>
                        <a:t>(классы 86-88);                       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8.Раздел</a:t>
                      </a:r>
                      <a:r>
                        <a:rPr lang="ru-RU" sz="1100" b="1" u="none" strike="noStrike" dirty="0">
                          <a:effectLst/>
                        </a:rPr>
                        <a:t> R </a:t>
                      </a:r>
                      <a:r>
                        <a:rPr lang="ru-RU" sz="1100" u="none" strike="noStrike" dirty="0">
                          <a:effectLst/>
                        </a:rPr>
                        <a:t>(классы 90, 90, 93);                     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9.Раздел</a:t>
                      </a:r>
                      <a:r>
                        <a:rPr lang="ru-RU" sz="1100" b="1" u="none" strike="noStrike" dirty="0">
                          <a:effectLst/>
                        </a:rPr>
                        <a:t> S </a:t>
                      </a:r>
                      <a:r>
                        <a:rPr lang="ru-RU" sz="1100" u="none" strike="noStrike" dirty="0">
                          <a:effectLst/>
                        </a:rPr>
                        <a:t>(классы 94, 95)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sng" strike="noStrike" dirty="0" err="1">
                          <a:effectLst/>
                        </a:rPr>
                        <a:t>ОКВЭД</a:t>
                      </a:r>
                      <a:r>
                        <a:rPr lang="ru-RU" sz="1100" b="1" u="sng" strike="noStrike" dirty="0">
                          <a:effectLst/>
                        </a:rPr>
                        <a:t>: </a:t>
                      </a:r>
                      <a:r>
                        <a:rPr lang="ru-RU" sz="1100" b="1" u="none" strike="noStrike" dirty="0">
                          <a:effectLst/>
                        </a:rPr>
                        <a:t>                 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1.Раздел</a:t>
                      </a:r>
                      <a:r>
                        <a:rPr lang="ru-RU" sz="1100" b="1" u="none" strike="noStrike" dirty="0">
                          <a:effectLst/>
                        </a:rPr>
                        <a:t> D </a:t>
                      </a:r>
                      <a:r>
                        <a:rPr lang="ru-RU" sz="1100" u="none" strike="noStrike" dirty="0">
                          <a:effectLst/>
                        </a:rPr>
                        <a:t>(класс 35);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2.Раздел</a:t>
                      </a:r>
                      <a:r>
                        <a:rPr lang="ru-RU" sz="1100" b="1" u="none" strike="noStrike" dirty="0">
                          <a:effectLst/>
                        </a:rPr>
                        <a:t> F </a:t>
                      </a:r>
                      <a:r>
                        <a:rPr lang="ru-RU" sz="1100" u="none" strike="noStrike" dirty="0">
                          <a:effectLst/>
                        </a:rPr>
                        <a:t>(классы 41-43);      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3.Раздел</a:t>
                      </a:r>
                      <a:r>
                        <a:rPr lang="ru-RU" sz="1100" b="1" u="none" strike="noStrike" dirty="0">
                          <a:effectLst/>
                        </a:rPr>
                        <a:t> Н </a:t>
                      </a:r>
                      <a:r>
                        <a:rPr lang="ru-RU" sz="1100" u="none" strike="noStrike" dirty="0">
                          <a:effectLst/>
                        </a:rPr>
                        <a:t>(классы 49-53);      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4.Раздел</a:t>
                      </a:r>
                      <a:r>
                        <a:rPr lang="ru-RU" sz="1100" b="1" u="none" strike="noStrike" dirty="0">
                          <a:effectLst/>
                        </a:rPr>
                        <a:t> I </a:t>
                      </a:r>
                      <a:r>
                        <a:rPr lang="ru-RU" sz="1100" u="none" strike="noStrike" dirty="0">
                          <a:effectLst/>
                        </a:rPr>
                        <a:t>(классы 55-56);         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5.Раздел</a:t>
                      </a:r>
                      <a:r>
                        <a:rPr lang="ru-RU" sz="1100" b="1" u="none" strike="noStrike" dirty="0">
                          <a:effectLst/>
                        </a:rPr>
                        <a:t> J </a:t>
                      </a:r>
                      <a:r>
                        <a:rPr lang="ru-RU" sz="1100" u="none" strike="noStrike" dirty="0">
                          <a:effectLst/>
                        </a:rPr>
                        <a:t>(класс 61);   </a:t>
                      </a:r>
                      <a:r>
                        <a:rPr lang="ru-RU" sz="1100" b="1" u="none" strike="noStrike" dirty="0" err="1">
                          <a:effectLst/>
                        </a:rPr>
                        <a:t>6.Раздел</a:t>
                      </a:r>
                      <a:r>
                        <a:rPr lang="ru-RU" sz="1100" b="1" u="none" strike="noStrike" dirty="0">
                          <a:effectLst/>
                        </a:rPr>
                        <a:t> М </a:t>
                      </a:r>
                      <a:r>
                        <a:rPr lang="ru-RU" sz="1100" u="none" strike="noStrike" dirty="0">
                          <a:effectLst/>
                        </a:rPr>
                        <a:t>(класс 75);           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7.Раздел</a:t>
                      </a:r>
                      <a:r>
                        <a:rPr lang="ru-RU" sz="1100" b="1" u="none" strike="noStrike" dirty="0">
                          <a:effectLst/>
                        </a:rPr>
                        <a:t> N </a:t>
                      </a:r>
                      <a:r>
                        <a:rPr lang="ru-RU" sz="1100" u="none" strike="noStrike" dirty="0">
                          <a:effectLst/>
                        </a:rPr>
                        <a:t>(класс 79);               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8.Раздел</a:t>
                      </a:r>
                      <a:r>
                        <a:rPr lang="ru-RU" sz="1100" b="1" u="none" strike="noStrike" dirty="0">
                          <a:effectLst/>
                        </a:rPr>
                        <a:t> О </a:t>
                      </a:r>
                      <a:r>
                        <a:rPr lang="ru-RU" sz="1100" u="none" strike="noStrike" dirty="0">
                          <a:effectLst/>
                        </a:rPr>
                        <a:t>(класс 84).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в соответствии с Главой 26.2 </a:t>
                      </a:r>
                      <a:r>
                        <a:rPr lang="ru-RU" sz="1100" u="none" strike="noStrike" dirty="0" err="1">
                          <a:effectLst/>
                        </a:rPr>
                        <a:t>НК</a:t>
                      </a:r>
                      <a:r>
                        <a:rPr lang="ru-RU" sz="1100" u="none" strike="noStrike" dirty="0">
                          <a:effectLst/>
                        </a:rPr>
                        <a:t> РФ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639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порог по выручке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i="1" u="none" strike="noStrike" dirty="0">
                          <a:effectLst/>
                        </a:rPr>
                        <a:t>нет ограничений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не менее 90%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менее 90 %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не менее 90%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в соответствии с Главой 26.2 </a:t>
                      </a:r>
                      <a:r>
                        <a:rPr lang="ru-RU" sz="1100" u="none" strike="noStrike" dirty="0" err="1">
                          <a:effectLst/>
                        </a:rPr>
                        <a:t>НК</a:t>
                      </a:r>
                      <a:r>
                        <a:rPr lang="ru-RU" sz="1100" u="none" strike="noStrike" dirty="0">
                          <a:effectLst/>
                        </a:rPr>
                        <a:t> РФ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2797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Условия применения ставки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sng" strike="noStrike" dirty="0">
                          <a:effectLst/>
                        </a:rPr>
                        <a:t>представление</a:t>
                      </a:r>
                      <a:r>
                        <a:rPr lang="ru-RU" sz="1100" b="1" u="none" strike="noStrike" dirty="0">
                          <a:effectLst/>
                        </a:rPr>
                        <a:t>: ВЫПИСОК </a:t>
                      </a:r>
                      <a:r>
                        <a:rPr lang="ru-RU" sz="1100" u="none" strike="noStrike" dirty="0">
                          <a:effectLst/>
                        </a:rPr>
                        <a:t>из реестров резидентов </a:t>
                      </a:r>
                      <a:r>
                        <a:rPr lang="ru-RU" sz="1100" u="none" strike="noStrike" dirty="0" err="1">
                          <a:effectLst/>
                        </a:rPr>
                        <a:t>гос</a:t>
                      </a:r>
                      <a:r>
                        <a:rPr lang="ru-RU" sz="1100" u="none" strike="noStrike" dirty="0">
                          <a:effectLst/>
                        </a:rPr>
                        <a:t>-х (</a:t>
                      </a:r>
                      <a:r>
                        <a:rPr lang="ru-RU" sz="1100" u="none" strike="noStrike" dirty="0" err="1">
                          <a:effectLst/>
                        </a:rPr>
                        <a:t>мун</a:t>
                      </a:r>
                      <a:r>
                        <a:rPr lang="ru-RU" sz="1100" u="none" strike="noStrike" dirty="0">
                          <a:effectLst/>
                        </a:rPr>
                        <a:t>-х) бизнес-инкубаторов и резидентов индустриальных (</a:t>
                      </a:r>
                      <a:r>
                        <a:rPr lang="ru-RU" sz="1100" u="none" strike="noStrike" dirty="0" err="1">
                          <a:effectLst/>
                        </a:rPr>
                        <a:t>пром</a:t>
                      </a:r>
                      <a:r>
                        <a:rPr lang="ru-RU" sz="1100" u="none" strike="noStrike" dirty="0">
                          <a:effectLst/>
                        </a:rPr>
                        <a:t>-х парков)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sng" strike="noStrike" dirty="0">
                          <a:effectLst/>
                        </a:rPr>
                        <a:t>представление: </a:t>
                      </a:r>
                      <a:r>
                        <a:rPr lang="ru-RU" sz="1100" b="1" u="none" strike="noStrike" dirty="0">
                          <a:effectLst/>
                        </a:rPr>
                        <a:t>      </a:t>
                      </a:r>
                      <a:r>
                        <a:rPr lang="ru-RU" sz="1100" b="1" u="none" strike="noStrike" dirty="0" smtClean="0">
                          <a:effectLst/>
                        </a:rPr>
                        <a:t> 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1.</a:t>
                      </a:r>
                      <a:r>
                        <a:rPr lang="ru-RU" sz="1100" u="none" strike="noStrike" dirty="0" err="1">
                          <a:effectLst/>
                        </a:rPr>
                        <a:t>КУДиР</a:t>
                      </a:r>
                      <a:r>
                        <a:rPr lang="ru-RU" sz="1100" u="none" strike="noStrike" dirty="0">
                          <a:effectLst/>
                        </a:rPr>
                        <a:t>;                         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2.</a:t>
                      </a:r>
                      <a:r>
                        <a:rPr lang="ru-RU" sz="1100" u="none" strike="noStrike" dirty="0" err="1">
                          <a:effectLst/>
                        </a:rPr>
                        <a:t>Расчет</a:t>
                      </a:r>
                      <a:r>
                        <a:rPr lang="ru-RU" sz="1100" u="none" strike="noStrike" dirty="0">
                          <a:effectLst/>
                        </a:rPr>
                        <a:t> доли доходов по </a:t>
                      </a:r>
                      <a:r>
                        <a:rPr lang="ru-RU" sz="1100" u="none" strike="noStrike" dirty="0" err="1">
                          <a:effectLst/>
                        </a:rPr>
                        <a:t>ОКВЭД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sng" strike="noStrike" dirty="0">
                          <a:effectLst/>
                        </a:rPr>
                        <a:t>представление: </a:t>
                      </a:r>
                      <a:r>
                        <a:rPr lang="ru-RU" sz="1100" b="1" u="none" strike="noStrike" dirty="0">
                          <a:effectLst/>
                        </a:rPr>
                        <a:t>       </a:t>
                      </a:r>
                      <a:r>
                        <a:rPr lang="ru-RU" sz="1100" b="1" u="none" strike="noStrike" dirty="0" smtClean="0">
                          <a:effectLst/>
                        </a:rPr>
                        <a:t>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1</a:t>
                      </a:r>
                      <a:r>
                        <a:rPr lang="ru-RU" sz="1100" u="none" strike="noStrike" dirty="0" err="1">
                          <a:effectLst/>
                        </a:rPr>
                        <a:t>.КУДиР</a:t>
                      </a:r>
                      <a:r>
                        <a:rPr lang="ru-RU" sz="1100" u="none" strike="noStrike" dirty="0">
                          <a:effectLst/>
                        </a:rPr>
                        <a:t>;                         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2.</a:t>
                      </a:r>
                      <a:r>
                        <a:rPr lang="ru-RU" sz="1100" u="none" strike="noStrike" dirty="0" err="1">
                          <a:effectLst/>
                        </a:rPr>
                        <a:t>Расчет</a:t>
                      </a:r>
                      <a:r>
                        <a:rPr lang="ru-RU" sz="1100" u="none" strike="noStrike" dirty="0">
                          <a:effectLst/>
                        </a:rPr>
                        <a:t> доли доходов по </a:t>
                      </a:r>
                      <a:r>
                        <a:rPr lang="ru-RU" sz="1100" u="none" strike="noStrike" dirty="0" err="1">
                          <a:effectLst/>
                        </a:rPr>
                        <a:t>ОКВЭД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sng" strike="noStrike" dirty="0">
                          <a:effectLst/>
                        </a:rPr>
                        <a:t>представление: </a:t>
                      </a:r>
                      <a:r>
                        <a:rPr lang="ru-RU" sz="1100" b="1" u="none" strike="noStrike" dirty="0">
                          <a:effectLst/>
                        </a:rPr>
                        <a:t> </a:t>
                      </a:r>
                      <a:r>
                        <a:rPr lang="ru-RU" sz="1100" u="none" strike="noStrike" dirty="0">
                          <a:effectLst/>
                        </a:rPr>
                        <a:t>  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1.</a:t>
                      </a:r>
                      <a:r>
                        <a:rPr lang="ru-RU" sz="1100" u="none" strike="noStrike" dirty="0" err="1">
                          <a:effectLst/>
                        </a:rPr>
                        <a:t>КУДиР</a:t>
                      </a:r>
                      <a:r>
                        <a:rPr lang="ru-RU" sz="1100" u="none" strike="noStrike" dirty="0">
                          <a:effectLst/>
                        </a:rPr>
                        <a:t>;                         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2.</a:t>
                      </a:r>
                      <a:r>
                        <a:rPr lang="ru-RU" sz="1100" u="none" strike="noStrike" dirty="0" err="1">
                          <a:effectLst/>
                        </a:rPr>
                        <a:t>Расчет</a:t>
                      </a:r>
                      <a:r>
                        <a:rPr lang="ru-RU" sz="1100" u="none" strike="noStrike" dirty="0">
                          <a:effectLst/>
                        </a:rPr>
                        <a:t> доли доходов по </a:t>
                      </a:r>
                      <a:r>
                        <a:rPr lang="ru-RU" sz="1100" u="none" strike="noStrike" dirty="0" err="1">
                          <a:effectLst/>
                        </a:rPr>
                        <a:t>ОКВЭД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в соответствии с Главой 26.2 </a:t>
                      </a:r>
                      <a:r>
                        <a:rPr lang="ru-RU" sz="1100" u="none" strike="noStrike" dirty="0" err="1">
                          <a:effectLst/>
                        </a:rPr>
                        <a:t>НК</a:t>
                      </a:r>
                      <a:r>
                        <a:rPr lang="ru-RU" sz="1100" u="none" strike="noStrike" dirty="0">
                          <a:effectLst/>
                        </a:rPr>
                        <a:t> РФ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98298" y="584608"/>
            <a:ext cx="98647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 dirty="0" smtClean="0">
                <a:solidFill>
                  <a:srgbClr val="0070C0"/>
                </a:solidFill>
              </a:rPr>
              <a:t>ЗАКОН УР №66-</a:t>
            </a:r>
            <a:r>
              <a:rPr lang="ru-RU" sz="3000" b="1" dirty="0" err="1" smtClean="0">
                <a:solidFill>
                  <a:srgbClr val="0070C0"/>
                </a:solidFill>
              </a:rPr>
              <a:t>РЗ</a:t>
            </a:r>
            <a:r>
              <a:rPr lang="ru-RU" sz="3000" b="1" dirty="0" smtClean="0">
                <a:solidFill>
                  <a:srgbClr val="0070C0"/>
                </a:solidFill>
              </a:rPr>
              <a:t> от 29.11.2017</a:t>
            </a:r>
            <a:endParaRPr lang="ru-RU" sz="3200" b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22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Номер слайда 3"/>
          <p:cNvSpPr txBox="1">
            <a:spLocks noGrp="1"/>
          </p:cNvSpPr>
          <p:nvPr/>
        </p:nvSpPr>
        <p:spPr bwMode="auto">
          <a:xfrm>
            <a:off x="9728200" y="6765925"/>
            <a:ext cx="72390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269" tIns="52135" rIns="104269" bIns="52135" anchor="ctr"/>
          <a:lstStyle/>
          <a:p>
            <a:pPr algn="ctr">
              <a:lnSpc>
                <a:spcPts val="2400"/>
              </a:lnSpc>
            </a:pPr>
            <a:r>
              <a:rPr lang="ru-RU" sz="2700" dirty="0" smtClean="0">
                <a:solidFill>
                  <a:srgbClr val="FFFFFF"/>
                </a:solidFill>
                <a:latin typeface="Calibri" pitchFamily="34" charset="0"/>
              </a:rPr>
              <a:t>6</a:t>
            </a:r>
            <a:endParaRPr lang="ru-RU" sz="27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6867" name="Прямоугольник 12"/>
          <p:cNvSpPr>
            <a:spLocks noChangeArrowheads="1"/>
          </p:cNvSpPr>
          <p:nvPr/>
        </p:nvSpPr>
        <p:spPr bwMode="auto">
          <a:xfrm>
            <a:off x="650875" y="1139825"/>
            <a:ext cx="9648825" cy="12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6868" name="Прямоугольник 16"/>
          <p:cNvSpPr>
            <a:spLocks noChangeArrowheads="1"/>
          </p:cNvSpPr>
          <p:nvPr/>
        </p:nvSpPr>
        <p:spPr bwMode="auto">
          <a:xfrm>
            <a:off x="673100" y="1758950"/>
            <a:ext cx="9647238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0000"/>
                </a:solidFill>
                <a:latin typeface="Calibri" pitchFamily="34" charset="0"/>
              </a:rPr>
              <a:t> </a:t>
            </a:r>
          </a:p>
        </p:txBody>
      </p:sp>
      <p:graphicFrame>
        <p:nvGraphicFramePr>
          <p:cNvPr id="36876" name="Group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737460"/>
              </p:ext>
            </p:extLst>
          </p:nvPr>
        </p:nvGraphicFramePr>
        <p:xfrm>
          <a:off x="650875" y="1466850"/>
          <a:ext cx="9088438" cy="5387975"/>
        </p:xfrm>
        <a:graphic>
          <a:graphicData uri="http://schemas.openxmlformats.org/drawingml/2006/table">
            <a:tbl>
              <a:tblPr/>
              <a:tblGrid>
                <a:gridCol w="9088438"/>
              </a:tblGrid>
              <a:tr h="5387975">
                <a:tc>
                  <a:txBody>
                    <a:bodyPr/>
                    <a:lstStyle/>
                    <a:p>
                      <a:pPr marL="285750" marR="0" lvl="0" indent="-285750" algn="just" defTabSz="1041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продлен срок действия Закона 32-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РЗ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31 декабря 2020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года;</a:t>
                      </a:r>
                    </a:p>
                    <a:p>
                      <a:pPr marL="0" marR="0" lvl="0" indent="0" algn="just" defTabSz="1041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lang="ru-RU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1041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предусмотрены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переходные положения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конкретизирующие порядок применения налоговой ставки в размере 0 процентов, для налогоплательщиков, зарегистрированных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воспользовавшихся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2015 году, в 2017 году правом на применение налоговой ставки 0 процентов;</a:t>
                      </a:r>
                    </a:p>
                    <a:p>
                      <a:pPr marL="0" marR="0" lvl="0" indent="0" algn="just" defTabSz="1041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1041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01.01.2018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из видов предпринимательской деятельности при применении </a:t>
                      </a:r>
                      <a:r>
                        <a:rPr lang="ru-RU" sz="18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УСН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(пункт 34 Деятельность по предоставлению прочих персональных услуг) </a:t>
                      </a:r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исключен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код </a:t>
                      </a:r>
                      <a:r>
                        <a:rPr lang="ru-RU" sz="18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ОКВЭД</a:t>
                      </a:r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96.03 «Организация похорон и предоставление связанных с ними услуг»;</a:t>
                      </a:r>
                    </a:p>
                    <a:p>
                      <a:pPr marL="0" marR="0" lvl="0" indent="0" algn="just" defTabSz="1041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1041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предельный размер доходов от реализации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определяемых в соответствии со статьей 249 Налогового кодекса Российской Федерации, полученных индивидуальным предпринимателем при осуществлении вида предпринимательской деятельности, в отношении которого применяется налоговая ставка в размере 0 процентов, </a:t>
                      </a:r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превышает 30 млн. рублей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 налоговый период.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</a:tbl>
          </a:graphicData>
        </a:graphic>
      </p:graphicFrame>
      <p:sp>
        <p:nvSpPr>
          <p:cNvPr id="36875" name="Прямоугольник 2"/>
          <p:cNvSpPr>
            <a:spLocks noChangeArrowheads="1"/>
          </p:cNvSpPr>
          <p:nvPr/>
        </p:nvSpPr>
        <p:spPr bwMode="auto">
          <a:xfrm rot="10800000" flipV="1">
            <a:off x="673100" y="437416"/>
            <a:ext cx="92106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rgbClr val="17375E"/>
                </a:solidFill>
                <a:latin typeface="Calibri" pitchFamily="34" charset="0"/>
              </a:rPr>
              <a:t>Основные изменения </a:t>
            </a:r>
            <a:r>
              <a:rPr lang="ru-RU" sz="2400" b="1" dirty="0" smtClean="0">
                <a:solidFill>
                  <a:srgbClr val="17375E"/>
                </a:solidFill>
                <a:latin typeface="Calibri" pitchFamily="34" charset="0"/>
              </a:rPr>
              <a:t>применения налоговой ставки 0% для ИП на </a:t>
            </a:r>
            <a:r>
              <a:rPr lang="ru-RU" sz="2400" b="1" dirty="0" err="1" smtClean="0">
                <a:solidFill>
                  <a:srgbClr val="17375E"/>
                </a:solidFill>
                <a:latin typeface="Calibri" pitchFamily="34" charset="0"/>
              </a:rPr>
              <a:t>УСН</a:t>
            </a:r>
            <a:r>
              <a:rPr lang="ru-RU" sz="2400" b="1" dirty="0" smtClean="0">
                <a:solidFill>
                  <a:srgbClr val="17375E"/>
                </a:solidFill>
                <a:latin typeface="Calibri" pitchFamily="34" charset="0"/>
              </a:rPr>
              <a:t> и </a:t>
            </a:r>
            <a:r>
              <a:rPr lang="ru-RU" sz="2400" b="1" dirty="0" err="1" smtClean="0">
                <a:solidFill>
                  <a:srgbClr val="17375E"/>
                </a:solidFill>
                <a:latin typeface="Calibri" pitchFamily="34" charset="0"/>
              </a:rPr>
              <a:t>ПСН</a:t>
            </a:r>
            <a:r>
              <a:rPr lang="ru-RU" sz="2400" b="1" dirty="0" smtClean="0">
                <a:solidFill>
                  <a:srgbClr val="17375E"/>
                </a:solidFill>
                <a:latin typeface="Calibri" pitchFamily="34" charset="0"/>
              </a:rPr>
              <a:t> </a:t>
            </a:r>
            <a:r>
              <a:rPr lang="ru-RU" sz="1800" b="1" dirty="0" smtClean="0">
                <a:solidFill>
                  <a:srgbClr val="17375E"/>
                </a:solidFill>
                <a:latin typeface="Calibri" pitchFamily="34" charset="0"/>
              </a:rPr>
              <a:t>(внесены Законом УР №67-</a:t>
            </a:r>
            <a:r>
              <a:rPr lang="ru-RU" sz="1800" b="1" dirty="0" err="1" smtClean="0">
                <a:solidFill>
                  <a:srgbClr val="17375E"/>
                </a:solidFill>
                <a:latin typeface="Calibri" pitchFamily="34" charset="0"/>
              </a:rPr>
              <a:t>РЗ</a:t>
            </a:r>
            <a:r>
              <a:rPr lang="ru-RU" sz="1800" b="1" dirty="0" smtClean="0">
                <a:solidFill>
                  <a:srgbClr val="17375E"/>
                </a:solidFill>
                <a:latin typeface="Calibri" pitchFamily="34" charset="0"/>
              </a:rPr>
              <a:t> от 29.11.2017)</a:t>
            </a:r>
            <a:endParaRPr lang="ru-RU" sz="1800" b="1" dirty="0">
              <a:solidFill>
                <a:srgbClr val="17375E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28706</TotalTime>
  <Words>541</Words>
  <Application>Microsoft Office PowerPoint</Application>
  <PresentationFormat>Произвольный</PresentationFormat>
  <Paragraphs>44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Present_FNS2012_A4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2018-03-26T10:17:21Z</cp:lastPrinted>
  <dcterms:created xsi:type="dcterms:W3CDTF">2013-04-18T07:19:29Z</dcterms:created>
  <dcterms:modified xsi:type="dcterms:W3CDTF">2018-05-30T12:14:29Z</dcterms:modified>
</cp:coreProperties>
</file>